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93" r:id="rId3"/>
    <p:sldId id="294" r:id="rId4"/>
    <p:sldId id="295" r:id="rId5"/>
    <p:sldId id="296" r:id="rId6"/>
    <p:sldId id="297" r:id="rId7"/>
    <p:sldId id="273" r:id="rId8"/>
    <p:sldId id="298" r:id="rId9"/>
    <p:sldId id="299" r:id="rId10"/>
    <p:sldId id="300" r:id="rId11"/>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8" d="100"/>
          <a:sy n="138" d="100"/>
        </p:scale>
        <p:origin x="-864" y="1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2014-04-23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2014-04-23</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395536" y="692696"/>
            <a:ext cx="7620000" cy="5433467"/>
          </a:xfrm>
        </p:spPr>
        <p:txBody>
          <a:bodyPr>
            <a:normAutofit/>
          </a:bodyPr>
          <a:lstStyle/>
          <a:p>
            <a:r>
              <a:rPr lang="en-US" altLang="ko-KR" sz="2400" dirty="0" smtClean="0"/>
              <a:t>3-2-3. Magnitude and Frequency of Earthquakes</a:t>
            </a:r>
            <a:endParaRPr lang="en-US" altLang="ko-KR" sz="2400" dirty="0" smtClean="0"/>
          </a:p>
          <a:p>
            <a:endParaRPr lang="en-US" altLang="ko-KR" dirty="0" smtClean="0"/>
          </a:p>
          <a:p>
            <a:pPr marL="342900" indent="-342900">
              <a:buFont typeface="Arial" panose="020B0604020202020204" pitchFamily="34" charset="0"/>
              <a:buChar char="•"/>
            </a:pPr>
            <a:r>
              <a:rPr lang="en-US" altLang="ko-KR" dirty="0" smtClean="0"/>
              <a:t>Epicenter &amp; Hypocenter</a:t>
            </a:r>
          </a:p>
          <a:p>
            <a:pPr marL="342900" indent="-342900">
              <a:buFont typeface="Arial" panose="020B0604020202020204" pitchFamily="34" charset="0"/>
              <a:buChar char="•"/>
            </a:pPr>
            <a:endParaRPr lang="en-US" altLang="ko-KR" dirty="0" smtClean="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90" y="2348880"/>
            <a:ext cx="348615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636912"/>
            <a:ext cx="5114925"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79512" y="4869160"/>
            <a:ext cx="3960440" cy="461665"/>
          </a:xfrm>
          <a:prstGeom prst="rect">
            <a:avLst/>
          </a:prstGeom>
        </p:spPr>
        <p:txBody>
          <a:bodyPr wrap="square">
            <a:spAutoFit/>
          </a:bodyPr>
          <a:lstStyle/>
          <a:p>
            <a:r>
              <a:rPr lang="en-US" sz="1200" dirty="0"/>
              <a:t>http://earthquake.usgs.gov/learn/glossary/?term=epicenter</a:t>
            </a:r>
          </a:p>
        </p:txBody>
      </p:sp>
      <p:sp>
        <p:nvSpPr>
          <p:cNvPr id="5" name="직사각형 4"/>
          <p:cNvSpPr/>
          <p:nvPr/>
        </p:nvSpPr>
        <p:spPr>
          <a:xfrm>
            <a:off x="3979366" y="5517232"/>
            <a:ext cx="4572000" cy="276999"/>
          </a:xfrm>
          <a:prstGeom prst="rect">
            <a:avLst/>
          </a:prstGeom>
        </p:spPr>
        <p:txBody>
          <a:bodyPr>
            <a:spAutoFit/>
          </a:bodyPr>
          <a:lstStyle/>
          <a:p>
            <a:r>
              <a:rPr lang="en-US" sz="1200" dirty="0"/>
              <a:t>http://withfriendship.com/user/sathvi/epicenter.php</a:t>
            </a:r>
          </a:p>
        </p:txBody>
      </p:sp>
    </p:spTree>
    <p:extLst>
      <p:ext uri="{BB962C8B-B14F-4D97-AF65-F5344CB8AC3E}">
        <p14:creationId xmlns:p14="http://schemas.microsoft.com/office/powerpoint/2010/main" val="2025066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395536" y="548680"/>
            <a:ext cx="8352928" cy="5909310"/>
          </a:xfrm>
          <a:prstGeom prst="rect">
            <a:avLst/>
          </a:prstGeom>
        </p:spPr>
        <p:txBody>
          <a:bodyPr wrap="square">
            <a:spAutoFit/>
          </a:bodyPr>
          <a:lstStyle/>
          <a:p>
            <a:endParaRPr lang="en-US" sz="1200" dirty="0"/>
          </a:p>
          <a:p>
            <a:r>
              <a:rPr lang="en-US" sz="2400" dirty="0" smtClean="0"/>
              <a:t>15 </a:t>
            </a:r>
            <a:r>
              <a:rPr lang="en-US" sz="2400" dirty="0" err="1" smtClean="0"/>
              <a:t>dealiest</a:t>
            </a:r>
            <a:r>
              <a:rPr lang="en-US" sz="2400" dirty="0" smtClean="0"/>
              <a:t> earthquakes</a:t>
            </a:r>
          </a:p>
          <a:p>
            <a:endParaRPr lang="en-US" sz="1200" dirty="0"/>
          </a:p>
          <a:p>
            <a:endParaRPr lang="en-US" sz="1200" dirty="0" smtClean="0"/>
          </a:p>
          <a:p>
            <a:endParaRPr lang="en-US" sz="1200" dirty="0"/>
          </a:p>
          <a:p>
            <a:pPr>
              <a:lnSpc>
                <a:spcPct val="150000"/>
              </a:lnSpc>
            </a:pPr>
            <a:r>
              <a:rPr lang="en-US" sz="1200" dirty="0" smtClean="0"/>
              <a:t>Rank	Death </a:t>
            </a:r>
            <a:r>
              <a:rPr lang="en-US" sz="1200" dirty="0"/>
              <a:t>toll </a:t>
            </a:r>
            <a:r>
              <a:rPr lang="en-US" sz="1200" dirty="0" smtClean="0"/>
              <a:t>		Location				Date</a:t>
            </a:r>
            <a:endParaRPr lang="en-US" sz="1200" dirty="0"/>
          </a:p>
          <a:p>
            <a:pPr>
              <a:lnSpc>
                <a:spcPct val="150000"/>
              </a:lnSpc>
            </a:pPr>
            <a:endParaRPr lang="en-US" sz="1200" dirty="0"/>
          </a:p>
          <a:p>
            <a:pPr>
              <a:lnSpc>
                <a:spcPct val="150000"/>
              </a:lnSpc>
            </a:pPr>
            <a:r>
              <a:rPr lang="en-US" sz="1200" dirty="0"/>
              <a:t>1. </a:t>
            </a:r>
            <a:r>
              <a:rPr lang="en-US" sz="1200" dirty="0" smtClean="0"/>
              <a:t>	830,000 		Shaanxi </a:t>
            </a:r>
            <a:r>
              <a:rPr lang="en-US" sz="1200" dirty="0"/>
              <a:t>earthquake China </a:t>
            </a:r>
            <a:r>
              <a:rPr lang="en-US" sz="1200" dirty="0" smtClean="0"/>
              <a:t>		January </a:t>
            </a:r>
            <a:r>
              <a:rPr lang="en-US" sz="1200" dirty="0"/>
              <a:t>23, 1556 </a:t>
            </a:r>
          </a:p>
          <a:p>
            <a:pPr>
              <a:lnSpc>
                <a:spcPct val="150000"/>
              </a:lnSpc>
            </a:pPr>
            <a:r>
              <a:rPr lang="en-US" sz="1200" dirty="0"/>
              <a:t>2. </a:t>
            </a:r>
            <a:r>
              <a:rPr lang="en-US" sz="1200" dirty="0" smtClean="0"/>
              <a:t>	650,000–779,000 	Tangshan </a:t>
            </a:r>
            <a:r>
              <a:rPr lang="en-US" sz="1200" dirty="0"/>
              <a:t>earthquake China </a:t>
            </a:r>
            <a:r>
              <a:rPr lang="en-US" sz="1200" dirty="0" smtClean="0"/>
              <a:t>		July </a:t>
            </a:r>
            <a:r>
              <a:rPr lang="en-US" sz="1200" dirty="0"/>
              <a:t>28, 1976 </a:t>
            </a:r>
          </a:p>
          <a:p>
            <a:pPr>
              <a:lnSpc>
                <a:spcPct val="150000"/>
              </a:lnSpc>
            </a:pPr>
            <a:r>
              <a:rPr lang="en-US" sz="1200" dirty="0"/>
              <a:t>3. </a:t>
            </a:r>
            <a:r>
              <a:rPr lang="en-US" sz="1200" dirty="0" smtClean="0"/>
              <a:t>	273,400 		</a:t>
            </a:r>
            <a:r>
              <a:rPr lang="en-US" sz="1200" dirty="0" err="1" smtClean="0"/>
              <a:t>Haiyuan</a:t>
            </a:r>
            <a:r>
              <a:rPr lang="en-US" sz="1200" dirty="0" smtClean="0"/>
              <a:t> </a:t>
            </a:r>
            <a:r>
              <a:rPr lang="en-US" sz="1200" dirty="0"/>
              <a:t>earthquake China </a:t>
            </a:r>
            <a:r>
              <a:rPr lang="en-US" sz="1200" dirty="0" smtClean="0"/>
              <a:t>		December </a:t>
            </a:r>
            <a:r>
              <a:rPr lang="en-US" sz="1200" dirty="0"/>
              <a:t>16, 1920 </a:t>
            </a:r>
          </a:p>
          <a:p>
            <a:pPr>
              <a:lnSpc>
                <a:spcPct val="150000"/>
              </a:lnSpc>
            </a:pPr>
            <a:r>
              <a:rPr lang="en-US" sz="1200" dirty="0"/>
              <a:t>4. </a:t>
            </a:r>
            <a:r>
              <a:rPr lang="en-US" sz="1200" dirty="0" smtClean="0"/>
              <a:t>	316,000 		Haiti </a:t>
            </a:r>
            <a:r>
              <a:rPr lang="en-US" sz="1200" dirty="0"/>
              <a:t>earthquake Haiti </a:t>
            </a:r>
            <a:r>
              <a:rPr lang="en-US" sz="1200" dirty="0" smtClean="0"/>
              <a:t>			January 12</a:t>
            </a:r>
            <a:r>
              <a:rPr lang="en-US" sz="1200" dirty="0"/>
              <a:t>, 2010 </a:t>
            </a:r>
          </a:p>
          <a:p>
            <a:pPr>
              <a:lnSpc>
                <a:spcPct val="150000"/>
              </a:lnSpc>
            </a:pPr>
            <a:r>
              <a:rPr lang="en-US" sz="1200" dirty="0" smtClean="0"/>
              <a:t>5. 	250,000–300,000 	Antioch </a:t>
            </a:r>
            <a:r>
              <a:rPr lang="en-US" sz="1200" dirty="0"/>
              <a:t>earthquake </a:t>
            </a:r>
            <a:r>
              <a:rPr lang="en-US" sz="1200" dirty="0" smtClean="0"/>
              <a:t>Byzantine </a:t>
            </a:r>
            <a:r>
              <a:rPr lang="en-US" sz="1200" dirty="0"/>
              <a:t>Empire </a:t>
            </a:r>
            <a:r>
              <a:rPr lang="en-US" sz="1200" dirty="0" smtClean="0"/>
              <a:t>(now Turkey</a:t>
            </a:r>
            <a:r>
              <a:rPr lang="en-US" sz="1200" dirty="0"/>
              <a:t>) </a:t>
            </a:r>
            <a:r>
              <a:rPr lang="en-US" sz="1200" dirty="0" smtClean="0"/>
              <a:t>	May </a:t>
            </a:r>
            <a:r>
              <a:rPr lang="en-US" sz="1200" dirty="0"/>
              <a:t>526 </a:t>
            </a:r>
          </a:p>
          <a:p>
            <a:pPr>
              <a:lnSpc>
                <a:spcPct val="150000"/>
              </a:lnSpc>
            </a:pPr>
            <a:r>
              <a:rPr lang="en-US" sz="1200" dirty="0"/>
              <a:t>6. </a:t>
            </a:r>
            <a:r>
              <a:rPr lang="en-US" sz="1200" dirty="0" smtClean="0"/>
              <a:t>	260,000 		Antioch </a:t>
            </a:r>
            <a:r>
              <a:rPr lang="en-US" sz="1200" dirty="0"/>
              <a:t>earthquake Roman Empire </a:t>
            </a:r>
            <a:r>
              <a:rPr lang="en-US" sz="1200" dirty="0" smtClean="0"/>
              <a:t>(</a:t>
            </a:r>
            <a:r>
              <a:rPr lang="en-US" sz="1200" dirty="0"/>
              <a:t>now </a:t>
            </a:r>
            <a:r>
              <a:rPr lang="en-US" sz="1200" dirty="0" smtClean="0"/>
              <a:t>Turkey</a:t>
            </a:r>
            <a:r>
              <a:rPr lang="en-US" sz="1200" dirty="0"/>
              <a:t>) </a:t>
            </a:r>
            <a:r>
              <a:rPr lang="en-US" sz="1200" dirty="0" smtClean="0"/>
              <a:t>	December </a:t>
            </a:r>
            <a:r>
              <a:rPr lang="en-US" sz="1200" dirty="0"/>
              <a:t>13, 115 </a:t>
            </a:r>
          </a:p>
          <a:p>
            <a:pPr>
              <a:lnSpc>
                <a:spcPct val="150000"/>
              </a:lnSpc>
            </a:pPr>
            <a:r>
              <a:rPr lang="en-US" sz="1200" dirty="0"/>
              <a:t>7. </a:t>
            </a:r>
            <a:r>
              <a:rPr lang="en-US" sz="1200" dirty="0" smtClean="0"/>
              <a:t>	230,000 		Indian </a:t>
            </a:r>
            <a:r>
              <a:rPr lang="en-US" sz="1200" dirty="0"/>
              <a:t>Ocean earthquake Indonesia </a:t>
            </a:r>
            <a:r>
              <a:rPr lang="en-US" sz="1200" dirty="0" smtClean="0"/>
              <a:t>		December </a:t>
            </a:r>
            <a:r>
              <a:rPr lang="en-US" sz="1200" dirty="0"/>
              <a:t>26, 2004 </a:t>
            </a:r>
          </a:p>
          <a:p>
            <a:pPr>
              <a:lnSpc>
                <a:spcPct val="150000"/>
              </a:lnSpc>
            </a:pPr>
            <a:r>
              <a:rPr lang="en-US" sz="1200" dirty="0"/>
              <a:t>8. </a:t>
            </a:r>
            <a:r>
              <a:rPr lang="en-US" sz="1200" dirty="0" smtClean="0"/>
              <a:t>	230,000 		Aleppo </a:t>
            </a:r>
            <a:r>
              <a:rPr lang="en-US" sz="1200" dirty="0"/>
              <a:t>earthquake </a:t>
            </a:r>
            <a:r>
              <a:rPr lang="en-US" sz="1200" dirty="0" err="1"/>
              <a:t>Zengid</a:t>
            </a:r>
            <a:r>
              <a:rPr lang="en-US" sz="1200" dirty="0"/>
              <a:t> dynasty </a:t>
            </a:r>
            <a:r>
              <a:rPr lang="en-US" sz="1200" dirty="0" smtClean="0"/>
              <a:t>(</a:t>
            </a:r>
            <a:r>
              <a:rPr lang="en-US" sz="1200" dirty="0"/>
              <a:t>now </a:t>
            </a:r>
            <a:r>
              <a:rPr lang="en-US" sz="1200" dirty="0" smtClean="0"/>
              <a:t>Syria</a:t>
            </a:r>
            <a:r>
              <a:rPr lang="en-US" sz="1200" dirty="0"/>
              <a:t>) </a:t>
            </a:r>
            <a:r>
              <a:rPr lang="en-US" sz="1200" dirty="0" smtClean="0"/>
              <a:t>	October </a:t>
            </a:r>
            <a:r>
              <a:rPr lang="en-US" sz="1200" dirty="0"/>
              <a:t>11, 1138 </a:t>
            </a:r>
          </a:p>
          <a:p>
            <a:pPr>
              <a:lnSpc>
                <a:spcPct val="150000"/>
              </a:lnSpc>
            </a:pPr>
            <a:r>
              <a:rPr lang="en-US" sz="1200" dirty="0"/>
              <a:t>9. </a:t>
            </a:r>
            <a:r>
              <a:rPr lang="en-US" sz="1200" dirty="0" smtClean="0"/>
              <a:t>	200,000 		</a:t>
            </a:r>
            <a:r>
              <a:rPr lang="en-US" sz="1200" dirty="0" err="1" smtClean="0"/>
              <a:t>Hongdong</a:t>
            </a:r>
            <a:r>
              <a:rPr lang="en-US" sz="1200" dirty="0" smtClean="0"/>
              <a:t> </a:t>
            </a:r>
            <a:r>
              <a:rPr lang="en-US" sz="1200" dirty="0"/>
              <a:t>earthquake Yuan Dynasty </a:t>
            </a:r>
            <a:r>
              <a:rPr lang="en-US" sz="1200" dirty="0" smtClean="0"/>
              <a:t>(</a:t>
            </a:r>
            <a:r>
              <a:rPr lang="en-US" sz="1200" dirty="0"/>
              <a:t>now </a:t>
            </a:r>
            <a:r>
              <a:rPr lang="en-US" sz="1200" dirty="0" smtClean="0"/>
              <a:t>China</a:t>
            </a:r>
            <a:r>
              <a:rPr lang="en-US" sz="1200" dirty="0"/>
              <a:t>) </a:t>
            </a:r>
            <a:r>
              <a:rPr lang="en-US" sz="1200" dirty="0" smtClean="0"/>
              <a:t>	September </a:t>
            </a:r>
            <a:r>
              <a:rPr lang="en-US" sz="1200" dirty="0"/>
              <a:t>17, 1303 </a:t>
            </a:r>
          </a:p>
          <a:p>
            <a:pPr>
              <a:lnSpc>
                <a:spcPct val="150000"/>
              </a:lnSpc>
            </a:pPr>
            <a:r>
              <a:rPr lang="en-US" sz="1200" dirty="0"/>
              <a:t>10. </a:t>
            </a:r>
            <a:r>
              <a:rPr lang="en-US" sz="1200" dirty="0" smtClean="0"/>
              <a:t>	200,000 		</a:t>
            </a:r>
            <a:r>
              <a:rPr lang="en-US" sz="1200" dirty="0" err="1" smtClean="0"/>
              <a:t>Damghan</a:t>
            </a:r>
            <a:r>
              <a:rPr lang="en-US" sz="1200" dirty="0" smtClean="0"/>
              <a:t> </a:t>
            </a:r>
            <a:r>
              <a:rPr lang="en-US" sz="1200" dirty="0"/>
              <a:t>earthquake Abbasid Caliphate (now Iran) </a:t>
            </a:r>
            <a:r>
              <a:rPr lang="en-US" sz="1200" dirty="0" smtClean="0"/>
              <a:t>	December </a:t>
            </a:r>
            <a:r>
              <a:rPr lang="en-US" sz="1200" dirty="0"/>
              <a:t>22, 856 </a:t>
            </a:r>
          </a:p>
          <a:p>
            <a:pPr>
              <a:lnSpc>
                <a:spcPct val="150000"/>
              </a:lnSpc>
            </a:pPr>
            <a:r>
              <a:rPr lang="en-US" sz="1200" dirty="0"/>
              <a:t>11. </a:t>
            </a:r>
            <a:r>
              <a:rPr lang="en-US" sz="1200" dirty="0" smtClean="0"/>
              <a:t>	200,000 		Tabriz </a:t>
            </a:r>
            <a:r>
              <a:rPr lang="en-US" sz="1200" dirty="0"/>
              <a:t>earthquake Iran </a:t>
            </a:r>
            <a:r>
              <a:rPr lang="en-US" sz="1200" dirty="0" smtClean="0"/>
              <a:t>			January </a:t>
            </a:r>
            <a:r>
              <a:rPr lang="en-US" sz="1200" dirty="0"/>
              <a:t>8, 1780 </a:t>
            </a:r>
          </a:p>
          <a:p>
            <a:pPr>
              <a:lnSpc>
                <a:spcPct val="150000"/>
              </a:lnSpc>
            </a:pPr>
            <a:r>
              <a:rPr lang="en-US" sz="1200" dirty="0"/>
              <a:t>12. </a:t>
            </a:r>
            <a:r>
              <a:rPr lang="en-US" sz="1200" dirty="0" smtClean="0"/>
              <a:t>	170,000 		Udaipur </a:t>
            </a:r>
            <a:r>
              <a:rPr lang="en-US" sz="1200" dirty="0"/>
              <a:t>earthquake India </a:t>
            </a:r>
            <a:r>
              <a:rPr lang="en-US" sz="1200" dirty="0" smtClean="0"/>
              <a:t>			896 </a:t>
            </a:r>
            <a:endParaRPr lang="en-US" sz="1200" dirty="0"/>
          </a:p>
          <a:p>
            <a:pPr>
              <a:lnSpc>
                <a:spcPct val="150000"/>
              </a:lnSpc>
            </a:pPr>
            <a:r>
              <a:rPr lang="en-US" sz="1200" dirty="0"/>
              <a:t>13. </a:t>
            </a:r>
            <a:r>
              <a:rPr lang="en-US" sz="1200" dirty="0" smtClean="0"/>
              <a:t>	150,000 		 </a:t>
            </a:r>
            <a:r>
              <a:rPr lang="en-US" sz="1200" dirty="0"/>
              <a:t>Ardabil earthquake Abbasid Caliphate (now Iran) </a:t>
            </a:r>
            <a:r>
              <a:rPr lang="en-US" sz="1200" dirty="0" smtClean="0"/>
              <a:t>	March </a:t>
            </a:r>
            <a:r>
              <a:rPr lang="en-US" sz="1200" dirty="0"/>
              <a:t>23, 893 </a:t>
            </a:r>
          </a:p>
          <a:p>
            <a:pPr>
              <a:lnSpc>
                <a:spcPct val="150000"/>
              </a:lnSpc>
            </a:pPr>
            <a:r>
              <a:rPr lang="en-US" sz="1200" dirty="0"/>
              <a:t>14. </a:t>
            </a:r>
            <a:r>
              <a:rPr lang="en-US" sz="1200" dirty="0" smtClean="0"/>
              <a:t>	142,807 		Great </a:t>
            </a:r>
            <a:r>
              <a:rPr lang="en-US" sz="1200" dirty="0"/>
              <a:t>Kanto earthquake Japan </a:t>
            </a:r>
            <a:r>
              <a:rPr lang="en-US" sz="1200" dirty="0" smtClean="0"/>
              <a:t>		September </a:t>
            </a:r>
            <a:r>
              <a:rPr lang="en-US" sz="1200" dirty="0"/>
              <a:t>1, 1923 </a:t>
            </a:r>
          </a:p>
          <a:p>
            <a:pPr>
              <a:lnSpc>
                <a:spcPct val="150000"/>
              </a:lnSpc>
            </a:pPr>
            <a:r>
              <a:rPr lang="en-US" sz="1200" dirty="0"/>
              <a:t>15. </a:t>
            </a:r>
            <a:r>
              <a:rPr lang="en-US" sz="1200" dirty="0" smtClean="0"/>
              <a:t>	130,000 		Aleppo </a:t>
            </a:r>
            <a:r>
              <a:rPr lang="en-US" sz="1200" dirty="0"/>
              <a:t>earthquake Byzantine Empire (now Syria) </a:t>
            </a:r>
            <a:r>
              <a:rPr lang="en-US" sz="1200" dirty="0" smtClean="0"/>
              <a:t>	November </a:t>
            </a:r>
            <a:r>
              <a:rPr lang="en-US" sz="1200" dirty="0"/>
              <a:t>29, 533 </a:t>
            </a:r>
          </a:p>
        </p:txBody>
      </p:sp>
    </p:spTree>
    <p:extLst>
      <p:ext uri="{BB962C8B-B14F-4D97-AF65-F5344CB8AC3E}">
        <p14:creationId xmlns:p14="http://schemas.microsoft.com/office/powerpoint/2010/main" val="2348816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endParaRPr lang="en-US" altLang="ko-KR" dirty="0" smtClean="0"/>
          </a:p>
          <a:p>
            <a:pPr marL="342900" indent="-342900">
              <a:buFont typeface="Arial" panose="020B0604020202020204" pitchFamily="34" charset="0"/>
              <a:buChar char="•"/>
            </a:pPr>
            <a:r>
              <a:rPr lang="en-US" altLang="ko-KR" dirty="0" smtClean="0"/>
              <a:t>Types of seismic waves</a:t>
            </a:r>
          </a:p>
          <a:p>
            <a:pPr marL="342900" indent="-342900">
              <a:buFont typeface="Arial" panose="020B0604020202020204" pitchFamily="34" charset="0"/>
              <a:buChar char="•"/>
            </a:pPr>
            <a:endParaRPr lang="en-US" altLang="ko-KR"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2000250"/>
            <a:ext cx="5621610" cy="3372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715555" y="6237312"/>
            <a:ext cx="4572000" cy="276999"/>
          </a:xfrm>
          <a:prstGeom prst="rect">
            <a:avLst/>
          </a:prstGeom>
        </p:spPr>
        <p:txBody>
          <a:bodyPr>
            <a:spAutoFit/>
          </a:bodyPr>
          <a:lstStyle/>
          <a:p>
            <a:r>
              <a:rPr lang="en-US" sz="1200" dirty="0"/>
              <a:t>http://www.uwgb.edu/dutchs/earthsc202notes/quakes.htm</a:t>
            </a:r>
          </a:p>
        </p:txBody>
      </p:sp>
    </p:spTree>
    <p:extLst>
      <p:ext uri="{BB962C8B-B14F-4D97-AF65-F5344CB8AC3E}">
        <p14:creationId xmlns:p14="http://schemas.microsoft.com/office/powerpoint/2010/main" val="20751716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endParaRPr lang="en-US" altLang="ko-KR" dirty="0" smtClean="0"/>
          </a:p>
          <a:p>
            <a:pPr marL="342900" indent="-342900">
              <a:buFont typeface="Arial" panose="020B0604020202020204" pitchFamily="34" charset="0"/>
              <a:buChar char="•"/>
            </a:pPr>
            <a:r>
              <a:rPr lang="en-US" altLang="ko-KR" dirty="0" smtClean="0"/>
              <a:t>Magnitudes</a:t>
            </a:r>
          </a:p>
          <a:p>
            <a:pPr marL="800100" lvl="1" indent="-342900"/>
            <a:r>
              <a:rPr lang="en-US" dirty="0"/>
              <a:t>Finding the Distance to the Epicenter and the Earthquake's Magnitude</a:t>
            </a:r>
            <a:endParaRPr lang="en-US" altLang="ko-KR" dirty="0" smtClean="0"/>
          </a:p>
        </p:txBody>
      </p:sp>
      <p:sp>
        <p:nvSpPr>
          <p:cNvPr id="2" name="직사각형 1"/>
          <p:cNvSpPr/>
          <p:nvPr/>
        </p:nvSpPr>
        <p:spPr>
          <a:xfrm>
            <a:off x="2715555" y="6237312"/>
            <a:ext cx="4572000" cy="276999"/>
          </a:xfrm>
          <a:prstGeom prst="rect">
            <a:avLst/>
          </a:prstGeom>
        </p:spPr>
        <p:txBody>
          <a:bodyPr>
            <a:spAutoFit/>
          </a:bodyPr>
          <a:lstStyle/>
          <a:p>
            <a:r>
              <a:rPr lang="en-US" sz="1200" dirty="0"/>
              <a:t>http://www.geo.mtu.edu/UPSeis/locating.html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124744"/>
            <a:ext cx="433387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924944"/>
            <a:ext cx="415290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6021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endParaRPr lang="en-US" altLang="ko-KR" dirty="0" smtClean="0"/>
          </a:p>
          <a:p>
            <a:pPr marL="800100" lvl="1" indent="-342900"/>
            <a:r>
              <a:rPr lang="en-US" dirty="0" smtClean="0"/>
              <a:t>Richter Scale</a:t>
            </a:r>
            <a:endParaRPr lang="en-US" altLang="ko-KR" dirty="0" smtClean="0"/>
          </a:p>
        </p:txBody>
      </p:sp>
      <p:sp>
        <p:nvSpPr>
          <p:cNvPr id="2" name="직사각형 1"/>
          <p:cNvSpPr/>
          <p:nvPr/>
        </p:nvSpPr>
        <p:spPr>
          <a:xfrm>
            <a:off x="2715555" y="6237312"/>
            <a:ext cx="4572000" cy="276999"/>
          </a:xfrm>
          <a:prstGeom prst="rect">
            <a:avLst/>
          </a:prstGeom>
        </p:spPr>
        <p:txBody>
          <a:bodyPr>
            <a:spAutoFit/>
          </a:bodyPr>
          <a:lstStyle/>
          <a:p>
            <a:r>
              <a:rPr lang="en-US" sz="1200" dirty="0"/>
              <a:t>https://vle.whs.bucks.sch.uk/mod/resource/view.php?id=13709</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0781" y="1590278"/>
            <a:ext cx="7081547" cy="4647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7130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92" y="2204864"/>
            <a:ext cx="8654480" cy="4259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755576" y="6425520"/>
            <a:ext cx="6480720" cy="276999"/>
          </a:xfrm>
          <a:prstGeom prst="rect">
            <a:avLst/>
          </a:prstGeom>
        </p:spPr>
        <p:txBody>
          <a:bodyPr wrap="square">
            <a:spAutoFit/>
          </a:bodyPr>
          <a:lstStyle/>
          <a:p>
            <a:r>
              <a:rPr lang="en-US" sz="1200" dirty="0"/>
              <a:t>http://jazinator.blogspot.kr/2014/02/a-magnitude-220-earthquake-star-wars.html</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836712"/>
            <a:ext cx="2676525"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1196752"/>
            <a:ext cx="1333500" cy="27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55934" y="1150198"/>
            <a:ext cx="3621504" cy="369332"/>
          </a:xfrm>
          <a:prstGeom prst="rect">
            <a:avLst/>
          </a:prstGeom>
          <a:noFill/>
        </p:spPr>
        <p:txBody>
          <a:bodyPr wrap="none" rtlCol="0">
            <a:spAutoFit/>
          </a:bodyPr>
          <a:lstStyle/>
          <a:p>
            <a:r>
              <a:rPr lang="en-US" dirty="0" smtClean="0"/>
              <a:t>(MMS: modified magnitude scale)</a:t>
            </a:r>
            <a:endParaRPr lang="en-US" dirty="0"/>
          </a:p>
        </p:txBody>
      </p:sp>
    </p:spTree>
    <p:extLst>
      <p:ext uri="{BB962C8B-B14F-4D97-AF65-F5344CB8AC3E}">
        <p14:creationId xmlns:p14="http://schemas.microsoft.com/office/powerpoint/2010/main" val="3343722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395536" y="692696"/>
            <a:ext cx="7620000" cy="5433467"/>
          </a:xfrm>
        </p:spPr>
        <p:txBody>
          <a:bodyPr>
            <a:normAutofit/>
          </a:bodyPr>
          <a:lstStyle/>
          <a:p>
            <a:r>
              <a:rPr lang="en-US" altLang="ko-KR" sz="2400" dirty="0" smtClean="0"/>
              <a:t>3-2-3. Earthquake Hazard</a:t>
            </a:r>
            <a:endParaRPr lang="en-US" altLang="ko-KR" sz="2400" dirty="0" smtClean="0"/>
          </a:p>
          <a:p>
            <a:endParaRPr lang="en-US" altLang="ko-KR" dirty="0" smtClean="0"/>
          </a:p>
          <a:p>
            <a:pPr marL="342900" indent="-342900">
              <a:buFont typeface="Arial" panose="020B0604020202020204" pitchFamily="34" charset="0"/>
              <a:buChar char="•"/>
            </a:pPr>
            <a:r>
              <a:rPr lang="en-US" altLang="ko-KR" dirty="0" smtClean="0"/>
              <a:t>Primary vs. secondary</a:t>
            </a:r>
          </a:p>
          <a:p>
            <a:pPr marL="800100" lvl="1" indent="-342900"/>
            <a:r>
              <a:rPr lang="en-US" altLang="ko-KR" dirty="0" smtClean="0"/>
              <a:t>Primary – Directly from the shaking (causing rupture of the surfaces and destruction of the structures)</a:t>
            </a:r>
          </a:p>
          <a:p>
            <a:pPr marL="800100" lvl="1" indent="-342900"/>
            <a:r>
              <a:rPr lang="en-US" altLang="ko-KR" dirty="0" smtClean="0"/>
              <a:t>Secondary – From fire, flooding, tsunami, landslide etc.</a:t>
            </a:r>
          </a:p>
          <a:p>
            <a:pPr marL="342900" indent="-342900">
              <a:buFont typeface="Arial" panose="020B0604020202020204" pitchFamily="34" charset="0"/>
              <a:buChar char="•"/>
            </a:pPr>
            <a:r>
              <a:rPr lang="en-US" altLang="ko-KR" dirty="0" smtClean="0"/>
              <a:t>Depends on</a:t>
            </a:r>
          </a:p>
          <a:p>
            <a:pPr marL="800100" lvl="1" indent="-342900"/>
            <a:r>
              <a:rPr lang="en-US" altLang="ko-KR" dirty="0" smtClean="0"/>
              <a:t>Distance from the epicenter (or focus)</a:t>
            </a:r>
          </a:p>
          <a:p>
            <a:pPr marL="800100" lvl="1" indent="-342900"/>
            <a:r>
              <a:rPr lang="en-US" altLang="ko-KR" dirty="0" smtClean="0"/>
              <a:t>Magnitude</a:t>
            </a:r>
          </a:p>
          <a:p>
            <a:pPr marL="800100" lvl="1" indent="-342900"/>
            <a:r>
              <a:rPr lang="en-US" altLang="ko-KR" dirty="0" smtClean="0"/>
              <a:t>Rigidity of the ground</a:t>
            </a:r>
          </a:p>
          <a:p>
            <a:pPr marL="800100" lvl="1" indent="-342900"/>
            <a:r>
              <a:rPr lang="en-US" altLang="ko-KR" dirty="0" smtClean="0"/>
              <a:t>Resistance of a building against quake</a:t>
            </a:r>
          </a:p>
          <a:p>
            <a:pPr marL="800100" lvl="1" indent="-342900"/>
            <a:r>
              <a:rPr lang="en-US" altLang="ko-KR" dirty="0" smtClean="0"/>
              <a:t>Population</a:t>
            </a:r>
          </a:p>
          <a:p>
            <a:pPr marL="342900" indent="-342900">
              <a:buFont typeface="Arial" panose="020B0604020202020204" pitchFamily="34" charset="0"/>
              <a:buChar char="•"/>
            </a:pPr>
            <a:endParaRPr lang="en-US" altLang="ko-KR" dirty="0" smtClean="0"/>
          </a:p>
        </p:txBody>
      </p:sp>
    </p:spTree>
    <p:extLst>
      <p:ext uri="{BB962C8B-B14F-4D97-AF65-F5344CB8AC3E}">
        <p14:creationId xmlns:p14="http://schemas.microsoft.com/office/powerpoint/2010/main" val="4066450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2483768" y="5661248"/>
            <a:ext cx="4572000" cy="461665"/>
          </a:xfrm>
          <a:prstGeom prst="rect">
            <a:avLst/>
          </a:prstGeom>
        </p:spPr>
        <p:txBody>
          <a:bodyPr>
            <a:spAutoFit/>
          </a:bodyPr>
          <a:lstStyle/>
          <a:p>
            <a:r>
              <a:rPr lang="en-US" sz="1200" dirty="0" smtClean="0"/>
              <a:t>Relationship between near-surface earth material and amplification of shaking during a seismic event</a:t>
            </a:r>
            <a:endParaRPr lang="en-US" sz="1200" dirty="0"/>
          </a:p>
        </p:txBody>
      </p:sp>
      <p:sp>
        <p:nvSpPr>
          <p:cNvPr id="7" name="직사각형 6"/>
          <p:cNvSpPr/>
          <p:nvPr/>
        </p:nvSpPr>
        <p:spPr>
          <a:xfrm>
            <a:off x="2987824" y="6237312"/>
            <a:ext cx="3364383" cy="276999"/>
          </a:xfrm>
          <a:prstGeom prst="rect">
            <a:avLst/>
          </a:prstGeom>
        </p:spPr>
        <p:txBody>
          <a:bodyPr wrap="none">
            <a:spAutoFit/>
          </a:bodyPr>
          <a:lstStyle/>
          <a:p>
            <a:r>
              <a:rPr lang="en-US" sz="1200" dirty="0"/>
              <a:t>http://www.ga.gov.au/image_cache/GA8210.gif</a:t>
            </a:r>
            <a:endParaRPr lang="en-US" sz="1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343025"/>
            <a:ext cx="3810000" cy="417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53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251520" y="4293096"/>
            <a:ext cx="8280920" cy="830997"/>
          </a:xfrm>
          <a:prstGeom prst="rect">
            <a:avLst/>
          </a:prstGeom>
        </p:spPr>
        <p:txBody>
          <a:bodyPr wrap="square">
            <a:spAutoFit/>
          </a:bodyPr>
          <a:lstStyle/>
          <a:p>
            <a:r>
              <a:rPr lang="en-US" sz="1200" dirty="0"/>
              <a:t>The part of the Cypress freeway structure in Oakland, California, that stood on soft mud (dashed red line) collapsed in the 1989 Loma </a:t>
            </a:r>
            <a:r>
              <a:rPr lang="en-US" sz="1200" dirty="0" err="1"/>
              <a:t>Prieta</a:t>
            </a:r>
            <a:r>
              <a:rPr lang="en-US" sz="1200" dirty="0"/>
              <a:t> earthquake, killing 42 people. Adjacent parts of the structure (solid red) that were built on firmer ground remained standing. Seismograms (upper right) show that the shaking was especially severe in the soft mud. (Photograph by Lloyd S. </a:t>
            </a:r>
            <a:r>
              <a:rPr lang="en-US" sz="1200" dirty="0" err="1"/>
              <a:t>Cluff</a:t>
            </a:r>
            <a:r>
              <a:rPr lang="en-US" sz="1200" dirty="0"/>
              <a:t>)</a:t>
            </a:r>
            <a:endParaRPr lang="en-US" sz="1200" dirty="0"/>
          </a:p>
        </p:txBody>
      </p:sp>
      <p:sp>
        <p:nvSpPr>
          <p:cNvPr id="7" name="직사각형 6"/>
          <p:cNvSpPr/>
          <p:nvPr/>
        </p:nvSpPr>
        <p:spPr>
          <a:xfrm>
            <a:off x="2973969" y="5805264"/>
            <a:ext cx="2789546" cy="276999"/>
          </a:xfrm>
          <a:prstGeom prst="rect">
            <a:avLst/>
          </a:prstGeom>
        </p:spPr>
        <p:txBody>
          <a:bodyPr wrap="none">
            <a:spAutoFit/>
          </a:bodyPr>
          <a:lstStyle/>
          <a:p>
            <a:r>
              <a:rPr lang="en-US" sz="1200" dirty="0"/>
              <a:t>http://pubs.usgs.gov/fs/1999/fs151-99/</a:t>
            </a:r>
            <a:endParaRPr lang="en-US" sz="12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8644931" cy="2915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8446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179511" y="6325869"/>
            <a:ext cx="8757017" cy="461665"/>
          </a:xfrm>
          <a:prstGeom prst="rect">
            <a:avLst/>
          </a:prstGeom>
        </p:spPr>
        <p:txBody>
          <a:bodyPr wrap="square">
            <a:spAutoFit/>
          </a:bodyPr>
          <a:lstStyle/>
          <a:p>
            <a:r>
              <a:rPr lang="en-US" sz="1200" dirty="0" smtClean="0"/>
              <a:t>From top left to bottom left (clockwise): Sichuan, China (2008), Kobe, Japan (1995), </a:t>
            </a:r>
            <a:r>
              <a:rPr lang="en-US" sz="1200" dirty="0" err="1" smtClean="0"/>
              <a:t>Sansalvador</a:t>
            </a:r>
            <a:r>
              <a:rPr lang="en-US" sz="1200" dirty="0" smtClean="0"/>
              <a:t>, </a:t>
            </a:r>
            <a:r>
              <a:rPr lang="en-US" sz="1200" dirty="0" err="1" smtClean="0"/>
              <a:t>Elsalvador</a:t>
            </a:r>
            <a:r>
              <a:rPr lang="en-US" sz="1200" dirty="0" smtClean="0"/>
              <a:t> (2001), </a:t>
            </a:r>
            <a:r>
              <a:rPr lang="en-US" sz="1200" dirty="0" err="1" smtClean="0"/>
              <a:t>Niikata</a:t>
            </a:r>
            <a:r>
              <a:rPr lang="en-US" sz="1200" dirty="0" smtClean="0"/>
              <a:t>, Japan (1964)</a:t>
            </a:r>
            <a:endParaRPr lang="en-US" sz="1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4330070" cy="288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36671"/>
            <a:ext cx="433387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260846"/>
            <a:ext cx="4330070" cy="298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2654" y="3271431"/>
            <a:ext cx="4333875" cy="2876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84469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832</TotalTime>
  <Words>248</Words>
  <Application>Microsoft Office PowerPoint</Application>
  <PresentationFormat>화면 슬라이드 쇼(4:3)</PresentationFormat>
  <Paragraphs>55</Paragraphs>
  <Slides>10</Slides>
  <Notes>0</Notes>
  <HiddenSlides>0</HiddenSlides>
  <MMClips>0</MMClips>
  <ScaleCrop>false</ScaleCrop>
  <HeadingPairs>
    <vt:vector size="4" baseType="variant">
      <vt:variant>
        <vt:lpstr>테마</vt:lpstr>
      </vt:variant>
      <vt:variant>
        <vt:i4>1</vt:i4>
      </vt:variant>
      <vt:variant>
        <vt:lpstr>슬라이드 제목</vt:lpstr>
      </vt:variant>
      <vt:variant>
        <vt:i4>10</vt:i4>
      </vt:variant>
    </vt:vector>
  </HeadingPairs>
  <TitlesOfParts>
    <vt:vector size="11" baseType="lpstr">
      <vt:lpstr>필수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jyy</cp:lastModifiedBy>
  <cp:revision>57</cp:revision>
  <dcterms:created xsi:type="dcterms:W3CDTF">2013-09-03T00:41:18Z</dcterms:created>
  <dcterms:modified xsi:type="dcterms:W3CDTF">2014-04-23T01:48:25Z</dcterms:modified>
</cp:coreProperties>
</file>